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111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2894" y="1575007"/>
            <a:ext cx="7169593" cy="946294"/>
          </a:xfrm>
          <a:prstGeom prst="rect">
            <a:avLst/>
          </a:prstGeom>
          <a:noFill/>
          <a:ln/>
        </p:spPr>
        <p:txBody>
          <a:bodyPr wrap="square" lIns="0" tIns="0" rIns="0" bIns="0" rtlCol="0" anchor="t"/>
          <a:lstStyle/>
          <a:p>
            <a:pPr marL="0" indent="0">
              <a:lnSpc>
                <a:spcPts val="7700"/>
              </a:lnSpc>
              <a:buNone/>
            </a:pPr>
            <a:r>
              <a:rPr lang="en-US" sz="6150" b="1" dirty="0" err="1">
                <a:solidFill>
                  <a:srgbClr val="101014"/>
                </a:solidFill>
                <a:latin typeface="Open Sans" panose="020B0606030504020204" pitchFamily="34" charset="0"/>
                <a:ea typeface="Open Sans" panose="020B0606030504020204" pitchFamily="34" charset="0"/>
                <a:cs typeface="Open Sans" panose="020B0606030504020204" pitchFamily="34" charset="0"/>
              </a:rPr>
              <a:t>Wasruk</a:t>
            </a:r>
            <a:r>
              <a:rPr lang="en-US" sz="61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(PCS 25-36)</a:t>
            </a:r>
          </a:p>
        </p:txBody>
      </p:sp>
      <p:sp>
        <p:nvSpPr>
          <p:cNvPr id="4" name="Text 1"/>
          <p:cNvSpPr/>
          <p:nvPr/>
        </p:nvSpPr>
        <p:spPr>
          <a:xfrm>
            <a:off x="624468" y="3311912"/>
            <a:ext cx="7725743" cy="3122342"/>
          </a:xfrm>
          <a:prstGeom prst="rect">
            <a:avLst/>
          </a:prstGeom>
          <a:noFill/>
          <a:ln/>
        </p:spPr>
        <p:txBody>
          <a:bodyPr wrap="square" lIns="0" tIns="0" rIns="0" bIns="0" rtlCol="0" anchor="t"/>
          <a:lstStyle/>
          <a:p>
            <a:pPr marL="0" indent="0">
              <a:lnSpc>
                <a:spcPts val="2850"/>
              </a:lnSpc>
              <a:buNone/>
            </a:pPr>
            <a:r>
              <a:rPr lang="en-US" sz="2000" dirty="0">
                <a:latin typeface="Open Sans" panose="020B0606030504020204" pitchFamily="34" charset="0"/>
                <a:ea typeface="Open Sans" panose="020B0606030504020204" pitchFamily="34" charset="0"/>
                <a:cs typeface="Open Sans" panose="020B0606030504020204" pitchFamily="34" charset="0"/>
              </a:rPr>
              <a:t>This project aims to reduce the amount of waste that ends up in landfills by implementing innovative waste management strategies. Through collection, sorting, recycling, and disposal services, the project seeks to support residential areas, commercial establishments, and industrial facilities in managing waste sustainably. By offering tailored waste management solutions, it strives to build a more sustainable future and transform the waste management industry.</a:t>
            </a:r>
          </a:p>
        </p:txBody>
      </p:sp>
      <p:sp>
        <p:nvSpPr>
          <p:cNvPr id="5" name="Shape 2"/>
          <p:cNvSpPr/>
          <p:nvPr/>
        </p:nvSpPr>
        <p:spPr>
          <a:xfrm>
            <a:off x="793790" y="5753457"/>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736550"/>
            <a:ext cx="2796897" cy="396835"/>
          </a:xfrm>
          <a:prstGeom prst="rect">
            <a:avLst/>
          </a:prstGeom>
          <a:noFill/>
          <a:ln/>
        </p:spPr>
        <p:txBody>
          <a:bodyPr wrap="none" lIns="0" tIns="0" rIns="0" bIns="0" rtlCol="0" anchor="t"/>
          <a:lstStyle/>
          <a:p>
            <a:pPr marL="0" indent="0" algn="l">
              <a:lnSpc>
                <a:spcPts val="3100"/>
              </a:lnSpc>
              <a:buNone/>
            </a:pP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7A604F36-E838-516C-485F-A2A54A1D7810}"/>
              </a:ext>
            </a:extLst>
          </p:cNvPr>
          <p:cNvSpPr txBox="1"/>
          <p:nvPr/>
        </p:nvSpPr>
        <p:spPr>
          <a:xfrm>
            <a:off x="-2502448" y="8846028"/>
            <a:ext cx="7315200" cy="848950"/>
          </a:xfrm>
          <a:prstGeom prst="rect">
            <a:avLst/>
          </a:prstGeom>
          <a:noFill/>
        </p:spPr>
        <p:txBody>
          <a:bodyPr wrap="square">
            <a:spAutoFit/>
          </a:bodyPr>
          <a:lstStyle/>
          <a:p>
            <a:pPr marL="0" indent="0" algn="l">
              <a:lnSpc>
                <a:spcPts val="3100"/>
              </a:lnSpc>
              <a:buNone/>
            </a:pPr>
            <a:endParaRPr lang="en-US" b="1" dirty="0">
              <a:solidFill>
                <a:srgbClr val="39393C"/>
              </a:solidFill>
              <a:latin typeface="Open Sans" panose="020B0606030504020204" pitchFamily="34" charset="0"/>
              <a:ea typeface="Open Sans" panose="020B0606030504020204" pitchFamily="34" charset="0"/>
              <a:cs typeface="Open Sans" panose="020B0606030504020204" pitchFamily="34" charset="0"/>
            </a:endParaRPr>
          </a:p>
          <a:p>
            <a:pPr marL="0" indent="0" algn="l">
              <a:lnSpc>
                <a:spcPts val="3100"/>
              </a:lnSpc>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42EA111F-AB38-9C27-9297-8828828F2DEB}"/>
              </a:ext>
            </a:extLst>
          </p:cNvPr>
          <p:cNvSpPr txBox="1"/>
          <p:nvPr/>
        </p:nvSpPr>
        <p:spPr>
          <a:xfrm>
            <a:off x="492848" y="2072196"/>
            <a:ext cx="8565266" cy="938847"/>
          </a:xfrm>
          <a:prstGeom prst="rect">
            <a:avLst/>
          </a:prstGeom>
          <a:noFill/>
        </p:spPr>
        <p:txBody>
          <a:bodyPr wrap="square">
            <a:spAutoFit/>
          </a:bodyPr>
          <a:lstStyle/>
          <a:p>
            <a:pPr marL="0" indent="0">
              <a:lnSpc>
                <a:spcPts val="7700"/>
              </a:lnSpc>
              <a:buNone/>
            </a:pPr>
            <a:r>
              <a:rPr lang="en-IN" sz="3200" b="1" dirty="0">
                <a:latin typeface="Open Sans" panose="020B0606030504020204" pitchFamily="34" charset="0"/>
                <a:ea typeface="Open Sans" panose="020B0606030504020204" pitchFamily="34" charset="0"/>
                <a:cs typeface="Open Sans" panose="020B0606030504020204" pitchFamily="34" charset="0"/>
              </a:rPr>
              <a:t>Bringing Wellness to Life</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Project Abstract</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Open Sans" panose="020B0606030504020204" pitchFamily="34" charset="0"/>
                <a:ea typeface="Open Sans" panose="020B0606030504020204" pitchFamily="34" charset="0"/>
                <a:cs typeface="Open Sans" panose="020B0606030504020204" pitchFamily="34" charset="0"/>
              </a:rPr>
              <a:t>Overview</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dirty="0">
                <a:latin typeface="Open Sans" panose="020B0606030504020204" pitchFamily="34" charset="0"/>
                <a:ea typeface="Open Sans" panose="020B0606030504020204" pitchFamily="34" charset="0"/>
                <a:cs typeface="Open Sans" panose="020B0606030504020204" pitchFamily="34" charset="0"/>
              </a:rPr>
              <a:t>WASRUK is a technology-driven waste management solution that incentivizes households to segregate waste, promoting recycling and sustainability. By rewarding users for their contributions, it fosters active participation in environmental initiatives, reduces landfill burden, and integrates with recycling facilities to create a circular economy.</a:t>
            </a:r>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Open Sans" panose="020B0606030504020204" pitchFamily="34" charset="0"/>
                <a:ea typeface="Open Sans" panose="020B0606030504020204" pitchFamily="34" charset="0"/>
                <a:cs typeface="Open Sans" panose="020B0606030504020204" pitchFamily="34" charset="0"/>
              </a:rPr>
              <a:t>Key Objectives</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5332928" y="3852505"/>
            <a:ext cx="3978116" cy="1451610"/>
          </a:xfrm>
          <a:prstGeom prst="rect">
            <a:avLst/>
          </a:prstGeom>
          <a:noFill/>
          <a:ln/>
        </p:spPr>
        <p:txBody>
          <a:bodyPr wrap="square" lIns="0" tIns="0" rIns="0" bIns="0" rtlCol="0" anchor="t"/>
          <a:lstStyle/>
          <a:p>
            <a:pPr marL="0" indent="0">
              <a:lnSpc>
                <a:spcPts val="2850"/>
              </a:lnSpc>
              <a:buNone/>
            </a:pPr>
            <a:r>
              <a:rPr lang="en-US" dirty="0">
                <a:latin typeface="Open Sans" panose="020B0606030504020204" pitchFamily="34" charset="0"/>
                <a:ea typeface="Open Sans" panose="020B0606030504020204" pitchFamily="34" charset="0"/>
                <a:cs typeface="Open Sans" panose="020B0606030504020204" pitchFamily="34" charset="0"/>
              </a:rPr>
              <a:t>Reduce landfill waste, engage the community in segregation, transform waste into valuable products, promote self-sufficiency, and use technology to streamline and incentivize waste management.</a:t>
            </a:r>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Open Sans" panose="020B0606030504020204" pitchFamily="34" charset="0"/>
                <a:ea typeface="Open Sans" panose="020B0606030504020204" pitchFamily="34" charset="0"/>
                <a:cs typeface="Open Sans" panose="020B0606030504020204" pitchFamily="34" charset="0"/>
              </a:rPr>
              <a:t>Approach</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dirty="0" err="1">
                <a:latin typeface="Open Sans" panose="020B0606030504020204" pitchFamily="34" charset="0"/>
                <a:ea typeface="Open Sans" panose="020B0606030504020204" pitchFamily="34" charset="0"/>
                <a:cs typeface="Open Sans" panose="020B0606030504020204" pitchFamily="34" charset="0"/>
              </a:rPr>
              <a:t>WasRuk</a:t>
            </a:r>
            <a:r>
              <a:rPr lang="en-US" dirty="0">
                <a:latin typeface="Open Sans" panose="020B0606030504020204" pitchFamily="34" charset="0"/>
                <a:ea typeface="Open Sans" panose="020B0606030504020204" pitchFamily="34" charset="0"/>
                <a:cs typeface="Open Sans" panose="020B0606030504020204" pitchFamily="34" charset="0"/>
              </a:rPr>
              <a:t> collects segregated waste, rewards participation, and processes it for recycling or biogas. Technology manages the system, and partnerships enhance the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4364"/>
          </a:xfrm>
          <a:prstGeom prst="rect">
            <a:avLst/>
          </a:prstGeom>
        </p:spPr>
      </p:pic>
      <p:sp>
        <p:nvSpPr>
          <p:cNvPr id="3" name="Text 0"/>
          <p:cNvSpPr/>
          <p:nvPr/>
        </p:nvSpPr>
        <p:spPr>
          <a:xfrm>
            <a:off x="893861" y="3101101"/>
            <a:ext cx="6649403" cy="633532"/>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Project Goals and Objectives</a:t>
            </a:r>
            <a:endParaRPr lang="en-US" sz="395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hape 1"/>
          <p:cNvSpPr/>
          <p:nvPr/>
        </p:nvSpPr>
        <p:spPr>
          <a:xfrm>
            <a:off x="7303770" y="4076819"/>
            <a:ext cx="22860" cy="3547943"/>
          </a:xfrm>
          <a:prstGeom prst="roundRect">
            <a:avLst>
              <a:gd name="adj" fmla="val 133041"/>
            </a:avLst>
          </a:prstGeom>
          <a:solidFill>
            <a:srgbClr val="C6C6D2"/>
          </a:solidFill>
          <a:ln/>
        </p:spPr>
      </p:sp>
      <p:sp>
        <p:nvSpPr>
          <p:cNvPr id="5" name="Shape 2"/>
          <p:cNvSpPr/>
          <p:nvPr/>
        </p:nvSpPr>
        <p:spPr>
          <a:xfrm>
            <a:off x="6400383" y="4521398"/>
            <a:ext cx="709613" cy="22860"/>
          </a:xfrm>
          <a:prstGeom prst="roundRect">
            <a:avLst>
              <a:gd name="adj" fmla="val 133041"/>
            </a:avLst>
          </a:prstGeom>
          <a:solidFill>
            <a:srgbClr val="C6C6D2"/>
          </a:solidFill>
          <a:ln/>
        </p:spPr>
      </p:sp>
      <p:sp>
        <p:nvSpPr>
          <p:cNvPr id="6" name="Shape 3"/>
          <p:cNvSpPr/>
          <p:nvPr/>
        </p:nvSpPr>
        <p:spPr>
          <a:xfrm>
            <a:off x="7087136" y="4304824"/>
            <a:ext cx="456128" cy="456128"/>
          </a:xfrm>
          <a:prstGeom prst="roundRect">
            <a:avLst>
              <a:gd name="adj" fmla="val 6668"/>
            </a:avLst>
          </a:prstGeom>
          <a:solidFill>
            <a:srgbClr val="E0E0EC"/>
          </a:solidFill>
          <a:ln/>
        </p:spPr>
      </p:sp>
      <p:sp>
        <p:nvSpPr>
          <p:cNvPr id="7" name="Text 4"/>
          <p:cNvSpPr/>
          <p:nvPr/>
        </p:nvSpPr>
        <p:spPr>
          <a:xfrm>
            <a:off x="7256919" y="4380786"/>
            <a:ext cx="116562"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1</a:t>
            </a:r>
            <a:endParaRPr lang="en-US" sz="23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5"/>
          <p:cNvSpPr/>
          <p:nvPr/>
        </p:nvSpPr>
        <p:spPr>
          <a:xfrm>
            <a:off x="3733741" y="4325063"/>
            <a:ext cx="2666642" cy="438389"/>
          </a:xfrm>
          <a:prstGeom prst="rect">
            <a:avLst/>
          </a:prstGeom>
          <a:noFill/>
          <a:ln/>
        </p:spPr>
        <p:txBody>
          <a:bodyPr wrap="none" lIns="0" tIns="0" rIns="0" bIns="0" rtlCol="0" anchor="t"/>
          <a:lstStyle/>
          <a:p>
            <a:r>
              <a:rPr lang="en-IN" sz="2000" b="1" dirty="0">
                <a:latin typeface="Open Sans" panose="020B0606030504020204" pitchFamily="34" charset="0"/>
                <a:ea typeface="Open Sans" panose="020B0606030504020204" pitchFamily="34" charset="0"/>
                <a:cs typeface="Open Sans" panose="020B0606030504020204" pitchFamily="34" charset="0"/>
              </a:rPr>
              <a:t>Minimize Landfill Waste</a:t>
            </a: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6"/>
          <p:cNvSpPr/>
          <p:nvPr/>
        </p:nvSpPr>
        <p:spPr>
          <a:xfrm>
            <a:off x="709613" y="4717852"/>
            <a:ext cx="5701308" cy="1077205"/>
          </a:xfrm>
          <a:prstGeom prst="rect">
            <a:avLst/>
          </a:prstGeom>
          <a:noFill/>
          <a:ln/>
        </p:spPr>
        <p:txBody>
          <a:bodyPr wrap="square" lIns="0" tIns="0" rIns="0" bIns="0" rtlCol="0" anchor="t"/>
          <a:lstStyle/>
          <a:p>
            <a:pPr marL="0" indent="0">
              <a:lnSpc>
                <a:spcPts val="25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Reduce the volume of waste sent to landfills by promoting efficient waste segregation and recycling practices at the source.</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Shape 7"/>
          <p:cNvSpPr/>
          <p:nvPr/>
        </p:nvSpPr>
        <p:spPr>
          <a:xfrm>
            <a:off x="7520404" y="5534978"/>
            <a:ext cx="709613" cy="22860"/>
          </a:xfrm>
          <a:prstGeom prst="roundRect">
            <a:avLst>
              <a:gd name="adj" fmla="val 133041"/>
            </a:avLst>
          </a:prstGeom>
          <a:solidFill>
            <a:srgbClr val="C6C6D2"/>
          </a:solidFill>
          <a:ln/>
        </p:spPr>
      </p:sp>
      <p:sp>
        <p:nvSpPr>
          <p:cNvPr id="11" name="Shape 8"/>
          <p:cNvSpPr/>
          <p:nvPr/>
        </p:nvSpPr>
        <p:spPr>
          <a:xfrm>
            <a:off x="7087136" y="5318403"/>
            <a:ext cx="456128" cy="456128"/>
          </a:xfrm>
          <a:prstGeom prst="roundRect">
            <a:avLst>
              <a:gd name="adj" fmla="val 6668"/>
            </a:avLst>
          </a:prstGeom>
          <a:solidFill>
            <a:srgbClr val="E0E0EC"/>
          </a:solidFill>
          <a:ln/>
        </p:spPr>
      </p:sp>
      <p:sp>
        <p:nvSpPr>
          <p:cNvPr id="12" name="Text 9"/>
          <p:cNvSpPr/>
          <p:nvPr/>
        </p:nvSpPr>
        <p:spPr>
          <a:xfrm>
            <a:off x="7235607" y="5394365"/>
            <a:ext cx="159068"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2</a:t>
            </a:r>
            <a:endParaRPr lang="en-US" sz="235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0"/>
          <p:cNvSpPr/>
          <p:nvPr/>
        </p:nvSpPr>
        <p:spPr>
          <a:xfrm>
            <a:off x="8230017" y="5394365"/>
            <a:ext cx="2734686" cy="215503"/>
          </a:xfrm>
          <a:prstGeom prst="rect">
            <a:avLst/>
          </a:prstGeom>
          <a:noFill/>
          <a:ln/>
        </p:spPr>
        <p:txBody>
          <a:bodyPr wrap="none" lIns="0" tIns="0" rIns="0" bIns="0" rtlCol="0" anchor="t"/>
          <a:lstStyle/>
          <a:p>
            <a:pPr marL="0" indent="0" algn="l">
              <a:lnSpc>
                <a:spcPts val="2450"/>
              </a:lnSpc>
              <a:buNone/>
            </a:pPr>
            <a:r>
              <a:rPr lang="en-IN" sz="2000" b="1" dirty="0">
                <a:latin typeface="Open Sans" panose="020B0606030504020204" pitchFamily="34" charset="0"/>
                <a:ea typeface="Open Sans" panose="020B0606030504020204" pitchFamily="34" charset="0"/>
                <a:cs typeface="Open Sans" panose="020B0606030504020204" pitchFamily="34" charset="0"/>
              </a:rPr>
              <a:t>Promote Community Engagement</a:t>
            </a:r>
            <a:endParaRPr lang="en-US" sz="19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1"/>
          <p:cNvSpPr/>
          <p:nvPr/>
        </p:nvSpPr>
        <p:spPr>
          <a:xfrm>
            <a:off x="8219479" y="5737674"/>
            <a:ext cx="5490448" cy="648653"/>
          </a:xfrm>
          <a:prstGeom prst="rect">
            <a:avLst/>
          </a:prstGeom>
          <a:noFill/>
          <a:ln/>
        </p:spPr>
        <p:txBody>
          <a:bodyPr wrap="square" lIns="0" tIns="0" rIns="0" bIns="0" rtlCol="0" anchor="t"/>
          <a:lstStyle/>
          <a:p>
            <a:pPr marL="0" indent="0" algn="l">
              <a:lnSpc>
                <a:spcPts val="25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Educate and incentivize households to actively participate in waste segregation, fostering a culture of sustainability.</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Shape 12"/>
          <p:cNvSpPr/>
          <p:nvPr/>
        </p:nvSpPr>
        <p:spPr>
          <a:xfrm>
            <a:off x="6400383" y="6447234"/>
            <a:ext cx="709613" cy="22860"/>
          </a:xfrm>
          <a:prstGeom prst="roundRect">
            <a:avLst>
              <a:gd name="adj" fmla="val 133041"/>
            </a:avLst>
          </a:prstGeom>
          <a:solidFill>
            <a:srgbClr val="C6C6D2"/>
          </a:solidFill>
          <a:ln/>
        </p:spPr>
      </p:sp>
      <p:sp>
        <p:nvSpPr>
          <p:cNvPr id="16" name="Shape 13"/>
          <p:cNvSpPr/>
          <p:nvPr/>
        </p:nvSpPr>
        <p:spPr>
          <a:xfrm>
            <a:off x="7087136" y="6230660"/>
            <a:ext cx="456128" cy="456128"/>
          </a:xfrm>
          <a:prstGeom prst="roundRect">
            <a:avLst>
              <a:gd name="adj" fmla="val 6668"/>
            </a:avLst>
          </a:prstGeom>
          <a:solidFill>
            <a:srgbClr val="E0E0EC"/>
          </a:solidFill>
          <a:ln/>
        </p:spPr>
      </p:sp>
      <p:sp>
        <p:nvSpPr>
          <p:cNvPr id="17" name="Text 14"/>
          <p:cNvSpPr/>
          <p:nvPr/>
        </p:nvSpPr>
        <p:spPr>
          <a:xfrm>
            <a:off x="7240965" y="6306622"/>
            <a:ext cx="148471"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3</a:t>
            </a:r>
            <a:endParaRPr lang="en-US" sz="235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15"/>
          <p:cNvSpPr/>
          <p:nvPr/>
        </p:nvSpPr>
        <p:spPr>
          <a:xfrm>
            <a:off x="3323958" y="6287885"/>
            <a:ext cx="2887623" cy="316825"/>
          </a:xfrm>
          <a:prstGeom prst="rect">
            <a:avLst/>
          </a:prstGeom>
          <a:noFill/>
          <a:ln/>
        </p:spPr>
        <p:txBody>
          <a:bodyPr wrap="none" lIns="0" tIns="0" rIns="0" bIns="0" rtlCol="0" anchor="t"/>
          <a:lstStyle/>
          <a:p>
            <a:pPr marL="0" indent="0" algn="r">
              <a:lnSpc>
                <a:spcPts val="2450"/>
              </a:lnSpc>
              <a:buNone/>
            </a:pPr>
            <a:r>
              <a:rPr lang="en-IN" sz="2000" b="1" dirty="0">
                <a:latin typeface="Open Sans" panose="020B0606030504020204" pitchFamily="34" charset="0"/>
                <a:ea typeface="Open Sans" panose="020B0606030504020204" pitchFamily="34" charset="0"/>
                <a:cs typeface="Open Sans" panose="020B0606030504020204" pitchFamily="34" charset="0"/>
              </a:rPr>
              <a:t>Support a Circular Economy</a:t>
            </a:r>
            <a:endParaRPr lang="en-US" sz="195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6"/>
          <p:cNvSpPr/>
          <p:nvPr/>
        </p:nvSpPr>
        <p:spPr>
          <a:xfrm>
            <a:off x="709612" y="6643688"/>
            <a:ext cx="5899531" cy="1077205"/>
          </a:xfrm>
          <a:prstGeom prst="rect">
            <a:avLst/>
          </a:prstGeom>
          <a:noFill/>
          <a:ln/>
        </p:spPr>
        <p:txBody>
          <a:bodyPr wrap="square" lIns="0" tIns="0" rIns="0" bIns="0" rtlCol="0" anchor="t"/>
          <a:lstStyle/>
          <a:p>
            <a:pPr marL="0" indent="0">
              <a:lnSpc>
                <a:spcPts val="25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Transform collected waste into reusable resources, generating revenue through recycling and biogas production while reducing reliance on imported waste.</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379" y="761048"/>
            <a:ext cx="7645241" cy="2007394"/>
          </a:xfrm>
          <a:prstGeom prst="rect">
            <a:avLst/>
          </a:prstGeom>
          <a:noFill/>
          <a:ln/>
        </p:spPr>
        <p:txBody>
          <a:bodyPr wrap="square" lIns="0" tIns="0" rIns="0" bIns="0" rtlCol="0" anchor="t"/>
          <a:lstStyle/>
          <a:p>
            <a:pPr marL="0" indent="0">
              <a:lnSpc>
                <a:spcPts val="5250"/>
              </a:lnSpc>
              <a:buNone/>
            </a:pPr>
            <a:r>
              <a:rPr lang="en-US" sz="4200" b="1" dirty="0">
                <a:solidFill>
                  <a:srgbClr val="101014"/>
                </a:solidFill>
                <a:latin typeface="Open Sans" panose="020B0606030504020204" pitchFamily="34" charset="0"/>
                <a:ea typeface="Open Sans" panose="020B0606030504020204" pitchFamily="34" charset="0"/>
                <a:cs typeface="Open Sans" panose="020B0606030504020204" pitchFamily="34" charset="0"/>
              </a:rPr>
              <a:t>Alignment with UN Sustainable Development Goals (SDGs)</a:t>
            </a:r>
            <a:endParaRPr lang="en-US"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hape 1"/>
          <p:cNvSpPr/>
          <p:nvPr/>
        </p:nvSpPr>
        <p:spPr>
          <a:xfrm>
            <a:off x="749379" y="3089553"/>
            <a:ext cx="3715583" cy="1911072"/>
          </a:xfrm>
          <a:prstGeom prst="roundRect">
            <a:avLst>
              <a:gd name="adj" fmla="val 1681"/>
            </a:avLst>
          </a:prstGeom>
          <a:solidFill>
            <a:srgbClr val="E0E0EC"/>
          </a:solidFill>
          <a:ln/>
        </p:spPr>
      </p:sp>
      <p:sp>
        <p:nvSpPr>
          <p:cNvPr id="5" name="Text 2"/>
          <p:cNvSpPr/>
          <p:nvPr/>
        </p:nvSpPr>
        <p:spPr>
          <a:xfrm>
            <a:off x="963454" y="3303627"/>
            <a:ext cx="3287435" cy="669131"/>
          </a:xfrm>
          <a:prstGeom prst="rect">
            <a:avLst/>
          </a:prstGeom>
          <a:noFill/>
          <a:ln/>
        </p:spPr>
        <p:txBody>
          <a:bodyPr wrap="square" lIns="0" tIns="0" rIns="0" bIns="0" rtlCol="0" anchor="t"/>
          <a:lstStyle/>
          <a:p>
            <a:pPr marL="0" indent="0">
              <a:lnSpc>
                <a:spcPts val="2600"/>
              </a:lnSpc>
              <a:buNone/>
            </a:pPr>
            <a:r>
              <a:rPr lang="en-US" sz="21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SDG 11: Sustainable cities and Communities</a:t>
            </a:r>
            <a:endParaRPr lang="en-US" sz="21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963454" y="4101227"/>
            <a:ext cx="3287435" cy="685324"/>
          </a:xfrm>
          <a:prstGeom prst="rect">
            <a:avLst/>
          </a:prstGeom>
          <a:noFill/>
          <a:ln/>
        </p:spPr>
        <p:txBody>
          <a:bodyPr wrap="square" lIns="0" tIns="0" rIns="0" bIns="0" rtlCol="0" anchor="t"/>
          <a:lstStyle/>
          <a:p>
            <a:pPr marL="0" indent="0">
              <a:lnSpc>
                <a:spcPts val="26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Promotes cleaner cities by reducing waste and landfill use.</a:t>
            </a:r>
          </a:p>
        </p:txBody>
      </p:sp>
      <p:sp>
        <p:nvSpPr>
          <p:cNvPr id="7" name="Shape 4"/>
          <p:cNvSpPr/>
          <p:nvPr/>
        </p:nvSpPr>
        <p:spPr>
          <a:xfrm>
            <a:off x="4679037" y="3089553"/>
            <a:ext cx="3715583" cy="1911072"/>
          </a:xfrm>
          <a:prstGeom prst="roundRect">
            <a:avLst>
              <a:gd name="adj" fmla="val 1681"/>
            </a:avLst>
          </a:prstGeom>
          <a:solidFill>
            <a:srgbClr val="E0E0EC"/>
          </a:solidFill>
          <a:ln/>
        </p:spPr>
      </p:sp>
      <p:sp>
        <p:nvSpPr>
          <p:cNvPr id="8" name="Text 5"/>
          <p:cNvSpPr/>
          <p:nvPr/>
        </p:nvSpPr>
        <p:spPr>
          <a:xfrm>
            <a:off x="4893112" y="3303627"/>
            <a:ext cx="2815590" cy="334566"/>
          </a:xfrm>
          <a:prstGeom prst="rect">
            <a:avLst/>
          </a:prstGeom>
          <a:noFill/>
          <a:ln/>
        </p:spPr>
        <p:txBody>
          <a:bodyPr wrap="none" lIns="0" tIns="0" rIns="0" bIns="0" rtlCol="0" anchor="t"/>
          <a:lstStyle/>
          <a:p>
            <a:pPr marL="0" indent="0">
              <a:lnSpc>
                <a:spcPts val="2600"/>
              </a:lnSpc>
              <a:buNone/>
            </a:pPr>
            <a:r>
              <a:rPr lang="en-US" sz="21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SDG 13: Climate Action</a:t>
            </a:r>
            <a:endParaRPr lang="en-US" sz="21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6"/>
          <p:cNvSpPr/>
          <p:nvPr/>
        </p:nvSpPr>
        <p:spPr>
          <a:xfrm>
            <a:off x="4893112" y="3766661"/>
            <a:ext cx="3287435" cy="685324"/>
          </a:xfrm>
          <a:prstGeom prst="rect">
            <a:avLst/>
          </a:prstGeom>
          <a:noFill/>
          <a:ln/>
        </p:spPr>
        <p:txBody>
          <a:bodyPr wrap="square" lIns="0" tIns="0" rIns="0" bIns="0" rtlCol="0" anchor="t"/>
          <a:lstStyle/>
          <a:p>
            <a:pPr marL="0" indent="0">
              <a:lnSpc>
                <a:spcPts val="26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Supports responsible consumption by encouraging recycling and a circular economy.</a:t>
            </a:r>
            <a:endParaRPr lang="en-US" sz="165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Shape 7"/>
          <p:cNvSpPr/>
          <p:nvPr/>
        </p:nvSpPr>
        <p:spPr>
          <a:xfrm>
            <a:off x="749379" y="5321735"/>
            <a:ext cx="3715583" cy="2146697"/>
          </a:xfrm>
          <a:prstGeom prst="roundRect">
            <a:avLst>
              <a:gd name="adj" fmla="val 1425"/>
            </a:avLst>
          </a:prstGeom>
          <a:solidFill>
            <a:srgbClr val="E0E0EC"/>
          </a:solidFill>
          <a:ln/>
        </p:spPr>
      </p:sp>
      <p:sp>
        <p:nvSpPr>
          <p:cNvPr id="11" name="Text 8"/>
          <p:cNvSpPr/>
          <p:nvPr/>
        </p:nvSpPr>
        <p:spPr>
          <a:xfrm>
            <a:off x="963454" y="5428774"/>
            <a:ext cx="2676644" cy="334566"/>
          </a:xfrm>
          <a:prstGeom prst="rect">
            <a:avLst/>
          </a:prstGeom>
          <a:noFill/>
          <a:ln/>
        </p:spPr>
        <p:txBody>
          <a:bodyPr wrap="none" lIns="0" tIns="0" rIns="0" bIns="0" rtlCol="0" anchor="t"/>
          <a:lstStyle/>
          <a:p>
            <a:pPr marL="0" indent="0">
              <a:lnSpc>
                <a:spcPts val="2600"/>
              </a:lnSpc>
              <a:buNone/>
            </a:pPr>
            <a:r>
              <a:rPr lang="en-US" sz="21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SDG 12: </a:t>
            </a:r>
            <a:r>
              <a:rPr lang="en-IN" sz="2000" b="1" dirty="0">
                <a:latin typeface="Open Sans" panose="020B0606030504020204" pitchFamily="34" charset="0"/>
                <a:ea typeface="Open Sans" panose="020B0606030504020204" pitchFamily="34" charset="0"/>
                <a:cs typeface="Open Sans" panose="020B0606030504020204" pitchFamily="34" charset="0"/>
              </a:rPr>
              <a:t>Responsible </a:t>
            </a:r>
          </a:p>
          <a:p>
            <a:pPr marL="0" indent="0">
              <a:lnSpc>
                <a:spcPts val="2600"/>
              </a:lnSpc>
              <a:buNone/>
            </a:pPr>
            <a:r>
              <a:rPr lang="en-IN" sz="2000" b="1" dirty="0">
                <a:latin typeface="Open Sans" panose="020B0606030504020204" pitchFamily="34" charset="0"/>
                <a:ea typeface="Open Sans" panose="020B0606030504020204" pitchFamily="34" charset="0"/>
                <a:cs typeface="Open Sans" panose="020B0606030504020204" pitchFamily="34" charset="0"/>
              </a:rPr>
              <a:t>Consumption and</a:t>
            </a:r>
          </a:p>
          <a:p>
            <a:pPr marL="0" indent="0">
              <a:lnSpc>
                <a:spcPts val="2600"/>
              </a:lnSpc>
              <a:buNone/>
            </a:pPr>
            <a:r>
              <a:rPr lang="en-IN" sz="2000" b="1" dirty="0">
                <a:latin typeface="Open Sans" panose="020B0606030504020204" pitchFamily="34" charset="0"/>
                <a:ea typeface="Open Sans" panose="020B0606030504020204" pitchFamily="34" charset="0"/>
                <a:cs typeface="Open Sans" panose="020B0606030504020204" pitchFamily="34" charset="0"/>
              </a:rPr>
              <a:t> Production</a:t>
            </a:r>
            <a:endParaRPr lang="en-US" sz="2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9"/>
          <p:cNvSpPr/>
          <p:nvPr/>
        </p:nvSpPr>
        <p:spPr>
          <a:xfrm>
            <a:off x="909876" y="6341566"/>
            <a:ext cx="3555086" cy="1027986"/>
          </a:xfrm>
          <a:prstGeom prst="rect">
            <a:avLst/>
          </a:prstGeom>
          <a:noFill/>
          <a:ln/>
        </p:spPr>
        <p:txBody>
          <a:bodyPr wrap="square" lIns="0" tIns="0" rIns="0" bIns="0" rtlCol="0" anchor="t"/>
          <a:lstStyle/>
          <a:p>
            <a:pPr marL="0" indent="0">
              <a:lnSpc>
                <a:spcPts val="26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Mitigates climate impact by reducing landfill emissions and fostering sustainable community practices.</a:t>
            </a:r>
          </a:p>
        </p:txBody>
      </p:sp>
      <p:sp>
        <p:nvSpPr>
          <p:cNvPr id="13" name="Shape 10"/>
          <p:cNvSpPr/>
          <p:nvPr/>
        </p:nvSpPr>
        <p:spPr>
          <a:xfrm>
            <a:off x="4679037" y="5214699"/>
            <a:ext cx="3715583" cy="2253734"/>
          </a:xfrm>
          <a:prstGeom prst="roundRect">
            <a:avLst>
              <a:gd name="adj" fmla="val 1425"/>
            </a:avLst>
          </a:prstGeom>
          <a:solidFill>
            <a:srgbClr val="E0E0EC"/>
          </a:solidFill>
          <a:ln/>
        </p:spPr>
      </p:sp>
      <p:sp>
        <p:nvSpPr>
          <p:cNvPr id="14" name="Text 11"/>
          <p:cNvSpPr/>
          <p:nvPr/>
        </p:nvSpPr>
        <p:spPr>
          <a:xfrm>
            <a:off x="4893112" y="5428774"/>
            <a:ext cx="3287435" cy="669131"/>
          </a:xfrm>
          <a:prstGeom prst="rect">
            <a:avLst/>
          </a:prstGeom>
          <a:noFill/>
          <a:ln/>
        </p:spPr>
        <p:txBody>
          <a:bodyPr wrap="square" lIns="0" tIns="0" rIns="0" bIns="0" rtlCol="0" anchor="t"/>
          <a:lstStyle/>
          <a:p>
            <a:pPr marL="0" indent="0">
              <a:lnSpc>
                <a:spcPts val="2600"/>
              </a:lnSpc>
              <a:buNone/>
            </a:pPr>
            <a:r>
              <a:rPr lang="en-US" sz="21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SDG 17: Partnerships for the Goals</a:t>
            </a:r>
            <a:endParaRPr lang="en-US" sz="21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2"/>
          <p:cNvSpPr/>
          <p:nvPr/>
        </p:nvSpPr>
        <p:spPr>
          <a:xfrm>
            <a:off x="4710172" y="6097905"/>
            <a:ext cx="3287435" cy="1027986"/>
          </a:xfrm>
          <a:prstGeom prst="rect">
            <a:avLst/>
          </a:prstGeom>
          <a:noFill/>
          <a:ln/>
        </p:spPr>
        <p:txBody>
          <a:bodyPr wrap="square" lIns="0" tIns="0" rIns="0" bIns="0" rtlCol="0" anchor="t"/>
          <a:lstStyle/>
          <a:p>
            <a:pPr marL="0" indent="0">
              <a:lnSpc>
                <a:spcPts val="2650"/>
              </a:lnSpc>
              <a:buNone/>
            </a:pPr>
            <a:r>
              <a:rPr lang="en-US" sz="1650" dirty="0">
                <a:solidFill>
                  <a:srgbClr val="39393C"/>
                </a:solidFill>
                <a:latin typeface="Open Sans" panose="020B0606030504020204" pitchFamily="34" charset="0"/>
                <a:ea typeface="Open Sans" panose="020B0606030504020204" pitchFamily="34" charset="0"/>
                <a:cs typeface="Open Sans" panose="020B0606030504020204" pitchFamily="34" charset="0"/>
              </a:rPr>
              <a:t>Strengthen global partnerships between industries, governments, and communities for better waste management.</a:t>
            </a:r>
            <a:endParaRPr lang="en-US" sz="16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dirty="0">
                <a:solidFill>
                  <a:srgbClr val="101014"/>
                </a:solidFill>
                <a:latin typeface="Open Sans" panose="020B0606030504020204" pitchFamily="34" charset="0"/>
                <a:ea typeface="Open Sans" panose="020B0606030504020204" pitchFamily="34" charset="0"/>
                <a:cs typeface="Open Sans" panose="020B0606030504020204" pitchFamily="34" charset="0"/>
              </a:rPr>
              <a:t>Methodology and Approach</a:t>
            </a:r>
            <a:endParaRPr lang="en-US" sz="3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 1" descr="preencoded.png"/>
          <p:cNvPicPr>
            <a:picLocks noChangeAspect="1"/>
          </p:cNvPicPr>
          <p:nvPr/>
        </p:nvPicPr>
        <p:blipFill>
          <a:blip r:embed="rId4"/>
          <a:stretch>
            <a:fillRect/>
          </a:stretch>
        </p:blipFill>
        <p:spPr>
          <a:xfrm>
            <a:off x="6169938" y="1441728"/>
            <a:ext cx="976432" cy="1562338"/>
          </a:xfrm>
          <a:prstGeom prst="rect">
            <a:avLst/>
          </a:prstGeom>
        </p:spPr>
      </p:pic>
      <p:sp>
        <p:nvSpPr>
          <p:cNvPr id="5" name="Text 1"/>
          <p:cNvSpPr/>
          <p:nvPr/>
        </p:nvSpPr>
        <p:spPr>
          <a:xfrm>
            <a:off x="7439263" y="1636990"/>
            <a:ext cx="2441258" cy="305038"/>
          </a:xfrm>
          <a:prstGeom prst="rect">
            <a:avLst/>
          </a:prstGeom>
          <a:noFill/>
          <a:ln/>
        </p:spPr>
        <p:txBody>
          <a:bodyPr wrap="none" lIns="0" tIns="0" rIns="0" bIns="0" rtlCol="0" anchor="t"/>
          <a:lstStyle/>
          <a:p>
            <a:pPr marL="0" indent="0" algn="l">
              <a:lnSpc>
                <a:spcPts val="2400"/>
              </a:lnSpc>
              <a:buNone/>
            </a:pPr>
            <a:r>
              <a:rPr lang="en-IN" sz="2000" dirty="0">
                <a:latin typeface="Open Sans" panose="020B0606030504020204" pitchFamily="34" charset="0"/>
                <a:ea typeface="Open Sans" panose="020B0606030504020204" pitchFamily="34" charset="0"/>
                <a:cs typeface="Open Sans" panose="020B0606030504020204" pitchFamily="34" charset="0"/>
              </a:rPr>
              <a:t>Circular Economy</a:t>
            </a:r>
            <a:endParaRPr lang="en-US" sz="19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2"/>
          <p:cNvSpPr/>
          <p:nvPr/>
        </p:nvSpPr>
        <p:spPr>
          <a:xfrm>
            <a:off x="7439263" y="2059186"/>
            <a:ext cx="6507599" cy="624840"/>
          </a:xfrm>
          <a:prstGeom prst="rect">
            <a:avLst/>
          </a:prstGeom>
          <a:noFill/>
          <a:ln/>
        </p:spPr>
        <p:txBody>
          <a:bodyPr wrap="square" lIns="0" tIns="0" rIns="0" bIns="0" rtlCol="0" anchor="t"/>
          <a:lstStyle/>
          <a:p>
            <a:pPr marL="0" indent="0" algn="l">
              <a:lnSpc>
                <a:spcPts val="24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Promotes recycling and waste reduction by creating systems that reuse materials, supporting sustainable production and consumption.</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Image 2" descr="preencoded.png"/>
          <p:cNvPicPr>
            <a:picLocks noChangeAspect="1"/>
          </p:cNvPicPr>
          <p:nvPr/>
        </p:nvPicPr>
        <p:blipFill>
          <a:blip r:embed="rId5"/>
          <a:stretch>
            <a:fillRect/>
          </a:stretch>
        </p:blipFill>
        <p:spPr>
          <a:xfrm>
            <a:off x="6169938" y="3004066"/>
            <a:ext cx="976432" cy="1562338"/>
          </a:xfrm>
          <a:prstGeom prst="rect">
            <a:avLst/>
          </a:prstGeom>
        </p:spPr>
      </p:pic>
      <p:sp>
        <p:nvSpPr>
          <p:cNvPr id="8" name="Text 3"/>
          <p:cNvSpPr/>
          <p:nvPr/>
        </p:nvSpPr>
        <p:spPr>
          <a:xfrm>
            <a:off x="7439263" y="3199328"/>
            <a:ext cx="2624852" cy="305038"/>
          </a:xfrm>
          <a:prstGeom prst="rect">
            <a:avLst/>
          </a:prstGeom>
          <a:noFill/>
          <a:ln/>
        </p:spPr>
        <p:txBody>
          <a:bodyPr wrap="none" lIns="0" tIns="0" rIns="0" bIns="0" rtlCol="0" anchor="t"/>
          <a:lstStyle/>
          <a:p>
            <a:pPr marL="0" indent="0" algn="l">
              <a:lnSpc>
                <a:spcPts val="2400"/>
              </a:lnSpc>
              <a:buNone/>
            </a:pPr>
            <a:r>
              <a:rPr lang="en-IN" sz="2000" dirty="0">
                <a:latin typeface="Open Sans" panose="020B0606030504020204" pitchFamily="34" charset="0"/>
                <a:ea typeface="Open Sans" panose="020B0606030504020204" pitchFamily="34" charset="0"/>
                <a:cs typeface="Open Sans" panose="020B0606030504020204" pitchFamily="34" charset="0"/>
              </a:rPr>
              <a:t>Community Engagement and Awareness</a:t>
            </a:r>
            <a:endParaRPr lang="en-US" sz="19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4"/>
          <p:cNvSpPr/>
          <p:nvPr/>
        </p:nvSpPr>
        <p:spPr>
          <a:xfrm>
            <a:off x="7439263" y="3621524"/>
            <a:ext cx="6507599" cy="624840"/>
          </a:xfrm>
          <a:prstGeom prst="rect">
            <a:avLst/>
          </a:prstGeom>
          <a:noFill/>
          <a:ln/>
        </p:spPr>
        <p:txBody>
          <a:bodyPr wrap="square" lIns="0" tIns="0" rIns="0" bIns="0" rtlCol="0" anchor="t"/>
          <a:lstStyle/>
          <a:p>
            <a:pPr marL="0" indent="0" algn="l">
              <a:lnSpc>
                <a:spcPts val="24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Educates and involves communities in responsible waste practices to foster environmental stewardship and collective climate action.</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3" descr="preencoded.png"/>
          <p:cNvPicPr>
            <a:picLocks noChangeAspect="1"/>
          </p:cNvPicPr>
          <p:nvPr/>
        </p:nvPicPr>
        <p:blipFill>
          <a:blip r:embed="rId6"/>
          <a:stretch>
            <a:fillRect/>
          </a:stretch>
        </p:blipFill>
        <p:spPr>
          <a:xfrm>
            <a:off x="6169938" y="4566404"/>
            <a:ext cx="976432" cy="1562338"/>
          </a:xfrm>
          <a:prstGeom prst="rect">
            <a:avLst/>
          </a:prstGeom>
        </p:spPr>
      </p:pic>
      <p:sp>
        <p:nvSpPr>
          <p:cNvPr id="11" name="Text 5"/>
          <p:cNvSpPr/>
          <p:nvPr/>
        </p:nvSpPr>
        <p:spPr>
          <a:xfrm>
            <a:off x="7439263" y="4761667"/>
            <a:ext cx="2563773" cy="305038"/>
          </a:xfrm>
          <a:prstGeom prst="rect">
            <a:avLst/>
          </a:prstGeom>
          <a:noFill/>
          <a:ln/>
        </p:spPr>
        <p:txBody>
          <a:bodyPr wrap="none" lIns="0" tIns="0" rIns="0" bIns="0" rtlCol="0" anchor="t"/>
          <a:lstStyle/>
          <a:p>
            <a:pPr marL="0" indent="0" algn="l">
              <a:lnSpc>
                <a:spcPts val="2400"/>
              </a:lnSpc>
              <a:buNone/>
            </a:pPr>
            <a:r>
              <a:rPr lang="en-IN" sz="2000" dirty="0">
                <a:latin typeface="Open Sans" panose="020B0606030504020204" pitchFamily="34" charset="0"/>
                <a:ea typeface="Open Sans" panose="020B0606030504020204" pitchFamily="34" charset="0"/>
                <a:cs typeface="Open Sans" panose="020B0606030504020204" pitchFamily="34" charset="0"/>
              </a:rPr>
              <a:t>Technological Innovation in Waste Processing</a:t>
            </a:r>
            <a:endParaRPr lang="en-US" sz="19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6"/>
          <p:cNvSpPr/>
          <p:nvPr/>
        </p:nvSpPr>
        <p:spPr>
          <a:xfrm>
            <a:off x="7439263" y="5183862"/>
            <a:ext cx="6507599" cy="624840"/>
          </a:xfrm>
          <a:prstGeom prst="rect">
            <a:avLst/>
          </a:prstGeom>
          <a:noFill/>
          <a:ln/>
        </p:spPr>
        <p:txBody>
          <a:bodyPr wrap="square" lIns="0" tIns="0" rIns="0" bIns="0" rtlCol="0" anchor="t"/>
          <a:lstStyle/>
          <a:p>
            <a:pPr marL="0" indent="0" algn="l">
              <a:lnSpc>
                <a:spcPts val="24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Adopts advanced technologies for efficient waste sorting, recycling, and waste-to-energy solutions, reducing landfill impact.</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3" name="Image 4" descr="preencoded.png"/>
          <p:cNvPicPr>
            <a:picLocks noChangeAspect="1"/>
          </p:cNvPicPr>
          <p:nvPr/>
        </p:nvPicPr>
        <p:blipFill>
          <a:blip r:embed="rId7"/>
          <a:stretch>
            <a:fillRect/>
          </a:stretch>
        </p:blipFill>
        <p:spPr>
          <a:xfrm>
            <a:off x="6169938" y="6128742"/>
            <a:ext cx="976432" cy="1562338"/>
          </a:xfrm>
          <a:prstGeom prst="rect">
            <a:avLst/>
          </a:prstGeom>
        </p:spPr>
      </p:pic>
      <p:sp>
        <p:nvSpPr>
          <p:cNvPr id="14" name="Text 7"/>
          <p:cNvSpPr/>
          <p:nvPr/>
        </p:nvSpPr>
        <p:spPr>
          <a:xfrm>
            <a:off x="7439263" y="6324005"/>
            <a:ext cx="3046809" cy="305038"/>
          </a:xfrm>
          <a:prstGeom prst="rect">
            <a:avLst/>
          </a:prstGeom>
          <a:noFill/>
          <a:ln/>
        </p:spPr>
        <p:txBody>
          <a:bodyPr wrap="none" lIns="0" tIns="0" rIns="0" bIns="0" rtlCol="0" anchor="t"/>
          <a:lstStyle/>
          <a:p>
            <a:pPr marL="0" indent="0" algn="l">
              <a:lnSpc>
                <a:spcPts val="2400"/>
              </a:lnSpc>
              <a:buNone/>
            </a:pPr>
            <a:r>
              <a:rPr lang="en-US" sz="2000" dirty="0">
                <a:latin typeface="Open Sans" panose="020B0606030504020204" pitchFamily="34" charset="0"/>
                <a:ea typeface="Open Sans" panose="020B0606030504020204" pitchFamily="34" charset="0"/>
                <a:cs typeface="Open Sans" panose="020B0606030504020204" pitchFamily="34" charset="0"/>
              </a:rPr>
              <a:t>Public-Private Partnerships for Sustainable Waste Management</a:t>
            </a:r>
            <a:endParaRPr lang="en-US" sz="19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8"/>
          <p:cNvSpPr/>
          <p:nvPr/>
        </p:nvSpPr>
        <p:spPr>
          <a:xfrm>
            <a:off x="7424023" y="6746200"/>
            <a:ext cx="6507599" cy="624840"/>
          </a:xfrm>
          <a:prstGeom prst="rect">
            <a:avLst/>
          </a:prstGeom>
          <a:noFill/>
          <a:ln/>
        </p:spPr>
        <p:txBody>
          <a:bodyPr wrap="square" lIns="0" tIns="0" rIns="0" bIns="0" rtlCol="0" anchor="t"/>
          <a:lstStyle/>
          <a:p>
            <a:pPr marL="0" indent="0" algn="l">
              <a:lnSpc>
                <a:spcPts val="24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Strengthens collaborations between governments, businesses, and NGOs to enhance waste management infrastructure and sustainability efforts.</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8263771"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Expected Outcomes and Impact</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IN" sz="2400" dirty="0">
                <a:latin typeface="Open Sans" panose="020B0606030504020204" pitchFamily="34" charset="0"/>
                <a:ea typeface="Open Sans" panose="020B0606030504020204" pitchFamily="34" charset="0"/>
                <a:cs typeface="Open Sans" panose="020B0606030504020204" pitchFamily="34" charset="0"/>
              </a:rPr>
              <a:t>Waste Reduction</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2"/>
          <p:cNvSpPr/>
          <p:nvPr/>
        </p:nvSpPr>
        <p:spPr>
          <a:xfrm>
            <a:off x="793790" y="6154579"/>
            <a:ext cx="4120753" cy="1088708"/>
          </a:xfrm>
          <a:prstGeom prst="rect">
            <a:avLst/>
          </a:prstGeom>
          <a:noFill/>
          <a:ln/>
        </p:spPr>
        <p:txBody>
          <a:bodyPr wrap="square" lIns="0" tIns="0" rIns="0" bIns="0" rtlCol="0" anchor="t"/>
          <a:lstStyle/>
          <a:p>
            <a:pPr marL="0" indent="0" algn="l">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Decrease landfill waste significantly by increasing recycling rates.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860953" cy="354330"/>
          </a:xfrm>
          <a:prstGeom prst="rect">
            <a:avLst/>
          </a:prstGeom>
          <a:noFill/>
          <a:ln/>
        </p:spPr>
        <p:txBody>
          <a:bodyPr wrap="none" lIns="0" tIns="0" rIns="0" bIns="0" rtlCol="0" anchor="t"/>
          <a:lstStyle/>
          <a:p>
            <a:pPr marL="0" indent="0" algn="l">
              <a:lnSpc>
                <a:spcPts val="2750"/>
              </a:lnSpc>
              <a:buNone/>
            </a:pPr>
            <a:r>
              <a:rPr lang="en-IN" sz="2400" dirty="0">
                <a:latin typeface="Open Sans" panose="020B0606030504020204" pitchFamily="34" charset="0"/>
                <a:ea typeface="Open Sans" panose="020B0606030504020204" pitchFamily="34" charset="0"/>
                <a:cs typeface="Open Sans" panose="020B0606030504020204" pitchFamily="34" charset="0"/>
              </a:rPr>
              <a:t>Economic Impact</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4"/>
          <p:cNvSpPr/>
          <p:nvPr/>
        </p:nvSpPr>
        <p:spPr>
          <a:xfrm>
            <a:off x="5254704" y="6154579"/>
            <a:ext cx="4120872" cy="1088708"/>
          </a:xfrm>
          <a:prstGeom prst="rect">
            <a:avLst/>
          </a:prstGeom>
          <a:noFill/>
          <a:ln/>
        </p:spPr>
        <p:txBody>
          <a:bodyPr wrap="square" lIns="0" tIns="0" rIns="0" bIns="0" rtlCol="0" anchor="t"/>
          <a:lstStyle/>
          <a:p>
            <a:pPr marL="0" indent="0" algn="l">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Generate revenue through the sale of segregated waste materials.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3539014" cy="354330"/>
          </a:xfrm>
          <a:prstGeom prst="rect">
            <a:avLst/>
          </a:prstGeom>
          <a:noFill/>
          <a:ln/>
        </p:spPr>
        <p:txBody>
          <a:bodyPr wrap="none" lIns="0" tIns="0" rIns="0" bIns="0" rtlCol="0" anchor="t"/>
          <a:lstStyle/>
          <a:p>
            <a:pPr marL="0" indent="0" algn="l">
              <a:lnSpc>
                <a:spcPts val="2750"/>
              </a:lnSpc>
              <a:buNone/>
            </a:pPr>
            <a:r>
              <a:rPr lang="en-US" sz="22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Community Empowerment</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6"/>
          <p:cNvSpPr/>
          <p:nvPr/>
        </p:nvSpPr>
        <p:spPr>
          <a:xfrm>
            <a:off x="9715738" y="6154579"/>
            <a:ext cx="4120753" cy="1088708"/>
          </a:xfrm>
          <a:prstGeom prst="rect">
            <a:avLst/>
          </a:prstGeom>
          <a:noFill/>
          <a:ln/>
        </p:spPr>
        <p:txBody>
          <a:bodyPr wrap="square" lIns="0" tIns="0" rIns="0" bIns="0" rtlCol="0" anchor="t"/>
          <a:lstStyle/>
          <a:p>
            <a:pPr marL="0" indent="0" algn="l">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Establish a reward system that encourages public involvement in waste management.</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99974"/>
            <a:ext cx="6332577"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Key Project Deliverables</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hape 1"/>
          <p:cNvSpPr/>
          <p:nvPr/>
        </p:nvSpPr>
        <p:spPr>
          <a:xfrm>
            <a:off x="6280190" y="2748915"/>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7810" y="2756535"/>
            <a:ext cx="7541181" cy="1013222"/>
          </a:xfrm>
          <a:prstGeom prst="rect">
            <a:avLst/>
          </a:prstGeom>
          <a:solidFill>
            <a:srgbClr val="FFFFFF">
              <a:alpha val="4000"/>
            </a:srgbClr>
          </a:solidFill>
          <a:ln/>
        </p:spPr>
        <p:txBody>
          <a:bodyPr/>
          <a:lstStyle/>
          <a:p>
            <a:endParaRPr lang="en-IN"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6514624" y="2900243"/>
            <a:ext cx="3313152" cy="362903"/>
          </a:xfrm>
          <a:prstGeom prst="rect">
            <a:avLst/>
          </a:prstGeom>
          <a:noFill/>
          <a:ln/>
        </p:spPr>
        <p:txBody>
          <a:bodyPr wrap="none" lIns="0" tIns="0" rIns="0" bIns="0" rtlCol="0" anchor="t"/>
          <a:lstStyle/>
          <a:p>
            <a:pPr marL="0" indent="0">
              <a:lnSpc>
                <a:spcPts val="2850"/>
              </a:lnSpc>
              <a:buNone/>
            </a:pPr>
            <a:r>
              <a:rPr lang="en-IN" dirty="0">
                <a:latin typeface="Open Sans" panose="020B0606030504020204" pitchFamily="34" charset="0"/>
                <a:ea typeface="Open Sans" panose="020B0606030504020204" pitchFamily="34" charset="0"/>
                <a:cs typeface="Open Sans" panose="020B0606030504020204" pitchFamily="34" charset="0"/>
              </a:rPr>
              <a:t>Online Platform and App</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4"/>
          <p:cNvSpPr/>
          <p:nvPr/>
        </p:nvSpPr>
        <p:spPr>
          <a:xfrm>
            <a:off x="10289024" y="2900243"/>
            <a:ext cx="3313152" cy="725805"/>
          </a:xfrm>
          <a:prstGeom prst="rect">
            <a:avLst/>
          </a:prstGeom>
          <a:noFill/>
          <a:ln/>
        </p:spPr>
        <p:txBody>
          <a:bodyPr wrap="square" lIns="0" tIns="0" rIns="0" bIns="0" rtlCol="0" anchor="t"/>
          <a:lstStyle/>
          <a:p>
            <a:pPr marL="0" indent="0">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Facilitate waste tracking and reward redemption.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5"/>
          <p:cNvSpPr/>
          <p:nvPr/>
        </p:nvSpPr>
        <p:spPr>
          <a:xfrm>
            <a:off x="6287810" y="3769757"/>
            <a:ext cx="7541181" cy="1376124"/>
          </a:xfrm>
          <a:prstGeom prst="rect">
            <a:avLst/>
          </a:prstGeom>
          <a:solidFill>
            <a:srgbClr val="000000">
              <a:alpha val="4000"/>
            </a:srgbClr>
          </a:solidFill>
          <a:ln/>
        </p:spPr>
      </p:sp>
      <p:sp>
        <p:nvSpPr>
          <p:cNvPr id="9" name="Text 6"/>
          <p:cNvSpPr/>
          <p:nvPr/>
        </p:nvSpPr>
        <p:spPr>
          <a:xfrm>
            <a:off x="6514624" y="391346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Open Sans" panose="020B0606030504020204" pitchFamily="34" charset="0"/>
                <a:ea typeface="Open Sans" panose="020B0606030504020204" pitchFamily="34" charset="0"/>
                <a:cs typeface="Open Sans" panose="020B0606030504020204" pitchFamily="34" charset="0"/>
              </a:rPr>
              <a:t>Partnerships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7"/>
          <p:cNvSpPr/>
          <p:nvPr/>
        </p:nvSpPr>
        <p:spPr>
          <a:xfrm>
            <a:off x="10289024" y="3913465"/>
            <a:ext cx="3313152" cy="1088708"/>
          </a:xfrm>
          <a:prstGeom prst="rect">
            <a:avLst/>
          </a:prstGeom>
          <a:noFill/>
          <a:ln/>
        </p:spPr>
        <p:txBody>
          <a:bodyPr wrap="square" lIns="0" tIns="0" rIns="0" bIns="0" rtlCol="0" anchor="t"/>
          <a:lstStyle/>
          <a:p>
            <a:pPr marL="0" indent="0">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Collaborate with recycling industries and local government for support.</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8"/>
          <p:cNvSpPr/>
          <p:nvPr/>
        </p:nvSpPr>
        <p:spPr>
          <a:xfrm>
            <a:off x="6287810" y="5145881"/>
            <a:ext cx="7541181" cy="1376124"/>
          </a:xfrm>
          <a:prstGeom prst="rect">
            <a:avLst/>
          </a:prstGeom>
          <a:solidFill>
            <a:srgbClr val="FFFFFF">
              <a:alpha val="4000"/>
            </a:srgbClr>
          </a:solidFill>
          <a:ln/>
        </p:spPr>
      </p:sp>
      <p:sp>
        <p:nvSpPr>
          <p:cNvPr id="12" name="Text 9"/>
          <p:cNvSpPr/>
          <p:nvPr/>
        </p:nvSpPr>
        <p:spPr>
          <a:xfrm>
            <a:off x="6514624" y="5289590"/>
            <a:ext cx="3313152" cy="362903"/>
          </a:xfrm>
          <a:prstGeom prst="rect">
            <a:avLst/>
          </a:prstGeom>
          <a:noFill/>
          <a:ln/>
        </p:spPr>
        <p:txBody>
          <a:bodyPr wrap="none" lIns="0" tIns="0" rIns="0" bIns="0" rtlCol="0" anchor="t"/>
          <a:lstStyle/>
          <a:p>
            <a:pPr marL="0" indent="0">
              <a:lnSpc>
                <a:spcPts val="2850"/>
              </a:lnSpc>
              <a:buNone/>
            </a:pPr>
            <a:r>
              <a:rPr lang="en-IN" dirty="0">
                <a:latin typeface="Open Sans" panose="020B0606030504020204" pitchFamily="34" charset="0"/>
                <a:ea typeface="Open Sans" panose="020B0606030504020204" pitchFamily="34" charset="0"/>
                <a:cs typeface="Open Sans" panose="020B0606030504020204" pitchFamily="34" charset="0"/>
              </a:rPr>
              <a:t>Waste Collection Infrastructure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0"/>
          <p:cNvSpPr/>
          <p:nvPr/>
        </p:nvSpPr>
        <p:spPr>
          <a:xfrm>
            <a:off x="10289024" y="5289590"/>
            <a:ext cx="3313152" cy="1088708"/>
          </a:xfrm>
          <a:prstGeom prst="rect">
            <a:avLst/>
          </a:prstGeom>
          <a:noFill/>
          <a:ln/>
        </p:spPr>
        <p:txBody>
          <a:bodyPr wrap="square" lIns="0" tIns="0" rIns="0" bIns="0" rtlCol="0" anchor="t"/>
          <a:lstStyle/>
          <a:p>
            <a:pPr marL="0" indent="0">
              <a:lnSpc>
                <a:spcPts val="2850"/>
              </a:lnSpc>
              <a:buNone/>
            </a:pPr>
            <a:r>
              <a:rPr lang="en-US" sz="1600" dirty="0">
                <a:latin typeface="Open Sans" panose="020B0606030504020204" pitchFamily="34" charset="0"/>
                <a:ea typeface="Open Sans" panose="020B0606030504020204" pitchFamily="34" charset="0"/>
                <a:cs typeface="Open Sans" panose="020B0606030504020204" pitchFamily="34" charset="0"/>
              </a:rPr>
              <a:t>Develop an efficient waste collection and processing system.</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6946583"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Open Sans" panose="020B0606030504020204" pitchFamily="34" charset="0"/>
                <a:ea typeface="Open Sans" panose="020B0606030504020204" pitchFamily="34" charset="0"/>
                <a:cs typeface="Open Sans" panose="020B0606030504020204" pitchFamily="34" charset="0"/>
              </a:rPr>
              <a:t>Next Steps and Conclusion</a:t>
            </a:r>
            <a:endParaRPr lang="en-US" sz="445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hape 1"/>
          <p:cNvSpPr/>
          <p:nvPr/>
        </p:nvSpPr>
        <p:spPr>
          <a:xfrm>
            <a:off x="6280190" y="2946678"/>
            <a:ext cx="510302" cy="510302"/>
          </a:xfrm>
          <a:prstGeom prst="roundRect">
            <a:avLst>
              <a:gd name="adj" fmla="val 6667"/>
            </a:avLst>
          </a:prstGeom>
          <a:solidFill>
            <a:srgbClr val="E0E0EC"/>
          </a:solidFill>
          <a:ln/>
        </p:spPr>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1</a:t>
            </a:r>
            <a:endParaRPr lang="en-US" sz="265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IN" sz="2400" b="1" dirty="0">
                <a:latin typeface="Open Sans" panose="020B0606030504020204" pitchFamily="34" charset="0"/>
                <a:ea typeface="Open Sans" panose="020B0606030504020204" pitchFamily="34" charset="0"/>
                <a:cs typeface="Open Sans" panose="020B0606030504020204" pitchFamily="34" charset="0"/>
              </a:rPr>
              <a:t>Expand Operations.</a:t>
            </a:r>
            <a:endParaRPr lang="en-US" sz="2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dirty="0">
                <a:latin typeface="Open Sans" panose="020B0606030504020204" pitchFamily="34" charset="0"/>
                <a:ea typeface="Open Sans" panose="020B0606030504020204" pitchFamily="34" charset="0"/>
                <a:cs typeface="Open Sans" panose="020B0606030504020204" pitchFamily="34" charset="0"/>
              </a:rPr>
              <a:t>Scale the </a:t>
            </a:r>
            <a:r>
              <a:rPr lang="en-US" dirty="0" err="1">
                <a:latin typeface="Open Sans" panose="020B0606030504020204" pitchFamily="34" charset="0"/>
                <a:ea typeface="Open Sans" panose="020B0606030504020204" pitchFamily="34" charset="0"/>
                <a:cs typeface="Open Sans" panose="020B0606030504020204" pitchFamily="34" charset="0"/>
              </a:rPr>
              <a:t>WasRuk</a:t>
            </a:r>
            <a:r>
              <a:rPr lang="en-US" dirty="0">
                <a:latin typeface="Open Sans" panose="020B0606030504020204" pitchFamily="34" charset="0"/>
                <a:ea typeface="Open Sans" panose="020B0606030504020204" pitchFamily="34" charset="0"/>
                <a:cs typeface="Open Sans" panose="020B0606030504020204" pitchFamily="34" charset="0"/>
              </a:rPr>
              <a:t> model to other cities and regions.</a:t>
            </a:r>
          </a:p>
        </p:txBody>
      </p:sp>
      <p:sp>
        <p:nvSpPr>
          <p:cNvPr id="8" name="Shape 5"/>
          <p:cNvSpPr/>
          <p:nvPr/>
        </p:nvSpPr>
        <p:spPr>
          <a:xfrm>
            <a:off x="10171867" y="2946678"/>
            <a:ext cx="510302" cy="510302"/>
          </a:xfrm>
          <a:prstGeom prst="roundRect">
            <a:avLst>
              <a:gd name="adj" fmla="val 6667"/>
            </a:avLst>
          </a:prstGeom>
          <a:solidFill>
            <a:srgbClr val="E0E0EC"/>
          </a:solidFill>
          <a:ln/>
        </p:spPr>
      </p:sp>
      <p:sp>
        <p:nvSpPr>
          <p:cNvPr id="9" name="Text 6"/>
          <p:cNvSpPr/>
          <p:nvPr/>
        </p:nvSpPr>
        <p:spPr>
          <a:xfrm>
            <a:off x="10337959" y="30316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2</a:t>
            </a:r>
            <a:endParaRPr lang="en-US" sz="265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Build Partnerships.</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dirty="0">
                <a:latin typeface="Open Sans" panose="020B0606030504020204" pitchFamily="34" charset="0"/>
                <a:ea typeface="Open Sans" panose="020B0606030504020204" pitchFamily="34" charset="0"/>
                <a:cs typeface="Open Sans" panose="020B0606030504020204" pitchFamily="34" charset="0"/>
              </a:rPr>
              <a:t>Build relationships with local authorities and waste processing industries.</a:t>
            </a:r>
          </a:p>
        </p:txBody>
      </p:sp>
      <p:sp>
        <p:nvSpPr>
          <p:cNvPr id="12" name="Shape 9"/>
          <p:cNvSpPr/>
          <p:nvPr/>
        </p:nvSpPr>
        <p:spPr>
          <a:xfrm>
            <a:off x="6280190" y="5370671"/>
            <a:ext cx="510302" cy="510302"/>
          </a:xfrm>
          <a:prstGeom prst="roundRect">
            <a:avLst>
              <a:gd name="adj" fmla="val 6667"/>
            </a:avLst>
          </a:prstGeom>
          <a:solidFill>
            <a:srgbClr val="E0E0EC"/>
          </a:solidFill>
          <a:ln/>
        </p:spPr>
      </p:sp>
      <p:sp>
        <p:nvSpPr>
          <p:cNvPr id="13" name="Text 10"/>
          <p:cNvSpPr/>
          <p:nvPr/>
        </p:nvSpPr>
        <p:spPr>
          <a:xfrm>
            <a:off x="6452235" y="5455682"/>
            <a:ext cx="166092"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Open Sans" panose="020B0606030504020204" pitchFamily="34" charset="0"/>
                <a:ea typeface="Open Sans" panose="020B0606030504020204" pitchFamily="34" charset="0"/>
                <a:cs typeface="Open Sans" panose="020B0606030504020204" pitchFamily="34" charset="0"/>
              </a:rPr>
              <a:t>3</a:t>
            </a:r>
            <a:endParaRPr lang="en-US" sz="265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Open Sans" panose="020B0606030504020204" pitchFamily="34" charset="0"/>
                <a:ea typeface="Open Sans" panose="020B0606030504020204" pitchFamily="34" charset="0"/>
                <a:cs typeface="Open Sans" panose="020B0606030504020204" pitchFamily="34" charset="0"/>
              </a:rPr>
              <a:t>Monitor Impact.</a:t>
            </a: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dirty="0">
                <a:latin typeface="Open Sans" panose="020B0606030504020204" pitchFamily="34" charset="0"/>
                <a:ea typeface="Open Sans" panose="020B0606030504020204" pitchFamily="34" charset="0"/>
                <a:cs typeface="Open Sans" panose="020B0606030504020204" pitchFamily="34" charset="0"/>
              </a:rPr>
              <a:t>Regularly assess project progress to improve efficiency and effectiveness.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576</Words>
  <Application>Microsoft Office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Sneha Singh</cp:lastModifiedBy>
  <cp:revision>7</cp:revision>
  <dcterms:created xsi:type="dcterms:W3CDTF">2024-11-11T08:06:52Z</dcterms:created>
  <dcterms:modified xsi:type="dcterms:W3CDTF">2024-11-14T07:59:00Z</dcterms:modified>
</cp:coreProperties>
</file>